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6206" autoAdjust="0"/>
  </p:normalViewPr>
  <p:slideViewPr>
    <p:cSldViewPr>
      <p:cViewPr>
        <p:scale>
          <a:sx n="31" d="100"/>
          <a:sy n="31" d="100"/>
        </p:scale>
        <p:origin x="144" y="160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6.png"/><Relationship Id="rId39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2.jpeg"/><Relationship Id="rId34" Type="http://schemas.openxmlformats.org/officeDocument/2006/relationships/image" Target="../media/image19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8.tiff"/><Relationship Id="rId38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image" Target="../media/image23.png"/><Relationship Id="rId40" Type="http://schemas.openxmlformats.org/officeDocument/2006/relationships/image" Target="../media/image26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14.tiff"/><Relationship Id="rId36" Type="http://schemas.openxmlformats.org/officeDocument/2006/relationships/image" Target="../media/image21.png"/><Relationship Id="rId19" Type="http://schemas.openxmlformats.org/officeDocument/2006/relationships/image" Target="../media/image14.png"/><Relationship Id="rId31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13.tiff"/><Relationship Id="rId30" Type="http://schemas.openxmlformats.org/officeDocument/2006/relationships/image" Target="../media/image16.tiff"/><Relationship Id="rId3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43B7B14-62E7-7F46-88A4-90E73E15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4368" y="17225063"/>
            <a:ext cx="9625383" cy="3074430"/>
          </a:xfrm>
          <a:prstGeom prst="rect">
            <a:avLst/>
          </a:prstGeom>
        </p:spPr>
      </p:pic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364785" y="9315338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327604" y="10693710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263340" y="5095071"/>
            <a:ext cx="10719811" cy="132210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the emotional state from speech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42350" y="4257777"/>
            <a:ext cx="10740801" cy="8160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5"/>
          <p:cNvSpPr>
            <a:spLocks noChangeArrowheads="1"/>
          </p:cNvSpPr>
          <p:nvPr/>
        </p:nvSpPr>
        <p:spPr bwMode="auto">
          <a:xfrm>
            <a:off x="14330115" y="4784373"/>
            <a:ext cx="12309074" cy="1124851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 tIns="92002" bIns="92002"/>
          <a:lstStyle/>
          <a:p>
            <a:pPr marL="517927" indent="-459976" algn="just" defTabSz="4200987">
              <a:buBlip>
                <a:blip r:embed="rId23"/>
              </a:buBlip>
            </a:pPr>
            <a:endParaRPr lang="en-US" altLang="zh-CN" sz="3622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240174" y="4255667"/>
            <a:ext cx="34230967" cy="8621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25" name="Rectangle 24"/>
          <p:cNvSpPr/>
          <p:nvPr/>
        </p:nvSpPr>
        <p:spPr bwMode="auto">
          <a:xfrm>
            <a:off x="29996486" y="5633225"/>
            <a:ext cx="130226" cy="19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9986153" y="6188619"/>
            <a:ext cx="130226" cy="19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62518" y="15948902"/>
            <a:ext cx="34230967" cy="7293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8" y="16787105"/>
            <a:ext cx="10618710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Dataset: IEMOCAP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Neutral, angry, happy, sad and excited (﻿merges happy and excited as happy, ﻿5531 utterances)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﻿﻿5 subsets (keep the emotion distribution), 4 subsets for training, half of the last subset as development set and half as test set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size: 40msec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Shift: 10msec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</a:t>
            </a:r>
            <a:r>
              <a:rPr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 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Metrics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unweighted accuracy: UA, the mean value of the recall for each class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weighed accuracy: WA,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32444" y="24300526"/>
            <a:ext cx="106946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9031" y="23084829"/>
            <a:ext cx="10838695" cy="722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bath STFT spectrogram and Mel-spectrogram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over performs STFT 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</a:t>
                </a:r>
                <a:r>
                  <a:rPr lang="en-US" altLang="zh-CN" sz="3219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embedding illustrates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discriminative power when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blipFill>
                <a:blip r:embed="rId24"/>
                <a:stretch>
                  <a:fillRect t="-691" r="-139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161417" y="8675420"/>
            <a:ext cx="10719811" cy="5170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Emotions are naturally ambiguous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to extract features containing enough emotional information</a:t>
            </a: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corss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-entropy loss in SER task to learn discriminative features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features and identify emotions directly from spectrograms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3DF9D88-9F64-D543-B7FD-1247E223D8E6}"/>
              </a:ext>
            </a:extLst>
          </p:cNvPr>
          <p:cNvGrpSpPr/>
          <p:nvPr/>
        </p:nvGrpSpPr>
        <p:grpSpPr>
          <a:xfrm>
            <a:off x="1629656" y="6972518"/>
            <a:ext cx="7451875" cy="913545"/>
            <a:chOff x="1267307" y="4562350"/>
            <a:chExt cx="7451875" cy="91354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F94FE7-60D3-1047-9794-A6D092775989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321384" y="5016804"/>
              <a:ext cx="72053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772E320-7E41-A24D-8790-24147735B858}"/>
                </a:ext>
              </a:extLst>
            </p:cNvPr>
            <p:cNvSpPr/>
            <p:nvPr/>
          </p:nvSpPr>
          <p:spPr>
            <a:xfrm>
              <a:off x="4041923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A3BA58C-C521-424F-928E-417AD6DCB823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>
              <a:off x="6096000" y="5016804"/>
              <a:ext cx="569105" cy="46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4D0C0EB-533F-FA4B-82AC-41ABB6CDA643}"/>
                </a:ext>
              </a:extLst>
            </p:cNvPr>
            <p:cNvSpPr txBox="1"/>
            <p:nvPr/>
          </p:nvSpPr>
          <p:spPr>
            <a:xfrm>
              <a:off x="4230892" y="4724416"/>
              <a:ext cx="162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Features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5C52DA4-8CAE-E647-A3D7-B09D7F0F6688}"/>
                </a:ext>
              </a:extLst>
            </p:cNvPr>
            <p:cNvSpPr/>
            <p:nvPr/>
          </p:nvSpPr>
          <p:spPr>
            <a:xfrm>
              <a:off x="6665105" y="456698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5276C6A-AD55-5746-ABAA-BA4EE0BD1731}"/>
                </a:ext>
              </a:extLst>
            </p:cNvPr>
            <p:cNvSpPr txBox="1"/>
            <p:nvPr/>
          </p:nvSpPr>
          <p:spPr>
            <a:xfrm>
              <a:off x="6854074" y="4729053"/>
              <a:ext cx="1571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Emotion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A269AA1-679A-F24A-8CAE-513ACEB096A4}"/>
                </a:ext>
              </a:extLst>
            </p:cNvPr>
            <p:cNvSpPr/>
            <p:nvPr/>
          </p:nvSpPr>
          <p:spPr>
            <a:xfrm>
              <a:off x="1267307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479C118-531E-EA41-88A8-A5FA37768FFD}"/>
                </a:ext>
              </a:extLst>
            </p:cNvPr>
            <p:cNvSpPr txBox="1"/>
            <p:nvPr/>
          </p:nvSpPr>
          <p:spPr>
            <a:xfrm>
              <a:off x="1456276" y="4724416"/>
              <a:ext cx="1356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Speech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5930" y="5362571"/>
                <a:ext cx="9983821" cy="10291444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Input: variable length spectrograms (STFT or Mel-spectrograms)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layers: extract spatial information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Bi-RNN: compresses the variable length sequence down to a fixed-length vector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FC1: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 and calculate center loss according to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FC2: outputs posterior class probabilities, used to calculate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enctropy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Loss: enables the network to learn separable features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﻿in inverse proportion to the sample number of the </a:t>
                </a:r>
                <a14:m>
                  <m:oMath xmlns:m="http://schemas.openxmlformats.org/officeDocument/2006/math">
                    <m:r>
                      <a:rPr lang="en-US" altLang="zh-CN" sz="3219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in training set</a:t>
                </a: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55930" y="5362571"/>
                <a:ext cx="9983821" cy="10291444"/>
              </a:xfrm>
              <a:prstGeom prst="rect">
                <a:avLst/>
              </a:prstGeom>
              <a:blipFill>
                <a:blip r:embed="rId25"/>
                <a:stretch>
                  <a:fillRect t="-369" r="-1525" b="-86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63292" y="5167105"/>
                <a:ext cx="10719811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3219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63292" y="5167105"/>
                <a:ext cx="10719811" cy="10486910"/>
              </a:xfrm>
              <a:prstGeom prst="rect">
                <a:avLst/>
              </a:prstGeom>
              <a:blipFill>
                <a:blip r:embed="rId26"/>
                <a:stretch>
                  <a:fillRect t="-363" r="-142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38" y="13441716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593151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7105734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541" y="8124158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423588" y="5396466"/>
            <a:ext cx="10278684" cy="3482520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267" y="13944600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9072" y="20047567"/>
                <a:ext cx="10618710" cy="1653014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89072" y="20047567"/>
                <a:ext cx="10618710" cy="1653014"/>
              </a:xfrm>
              <a:prstGeom prst="rect">
                <a:avLst/>
              </a:prstGeom>
              <a:blipFill>
                <a:blip r:embed="rId34"/>
                <a:stretch>
                  <a:fillRect t="-3053" r="-1195" b="-458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0A35BAC-7A74-2648-9832-43AF35456E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3198334" y="21700581"/>
            <a:ext cx="9625383" cy="61886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498774"/>
                  </p:ext>
                </p:extLst>
              </p:nvPr>
            </p:nvGraphicFramePr>
            <p:xfrm>
              <a:off x="12356477" y="20299493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498774"/>
                  </p:ext>
                </p:extLst>
              </p:nvPr>
            </p:nvGraphicFramePr>
            <p:xfrm>
              <a:off x="12356477" y="20299493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t="-151724" r="-397260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56989" t="-151724" r="-523656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40588" t="-151724" r="-186471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258861" t="-151724" r="-100633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356604" t="-151724" b="-14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9BBF017-A4CB-2247-83F1-455EBDDAE0E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6483558" y="23768621"/>
            <a:ext cx="6096278" cy="3561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18F3F1-3227-794A-A88D-51E601DB18F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633394" y="23903397"/>
            <a:ext cx="4229354" cy="33224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589804" y="16825525"/>
                <a:ext cx="10618710" cy="2549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﻿(a) fixing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(b) fixing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804" y="16825525"/>
                <a:ext cx="10618710" cy="2549544"/>
              </a:xfrm>
              <a:prstGeom prst="rect">
                <a:avLst/>
              </a:prstGeom>
              <a:blipFill>
                <a:blip r:embed="rId39"/>
                <a:stretch>
                  <a:fillRect t="-3465" b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Rectangle 5">
                <a:extLst>
                  <a:ext uri="{FF2B5EF4-FFF2-40B4-BE49-F238E27FC236}">
                    <a16:creationId xmlns:a16="http://schemas.microsoft.com/office/drawing/2014/main" id="{91776DFF-1413-C549-A59C-D528A5060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714" y="19762392"/>
                <a:ext cx="10618710" cy="3322437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UA and WA on setting 1 </a:t>
                </a:r>
                <a14:m>
                  <m:oMath xmlns:m="http://schemas.openxmlformats.org/officeDocument/2006/math">
                    <m:r>
                      <a:rPr lang="en-US" altLang="zh-CN" sz="3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Confusion matrix on setting 1 </a:t>
                </a:r>
                <a14:m>
                  <m:oMath xmlns:m="http://schemas.openxmlformats.org/officeDocument/2006/math">
                    <m:r>
                      <a:rPr lang="en-US" altLang="zh-CN" sz="3219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9" name="Rectangle 5">
                <a:extLst>
                  <a:ext uri="{FF2B5EF4-FFF2-40B4-BE49-F238E27FC236}">
                    <a16:creationId xmlns:a16="http://schemas.microsoft.com/office/drawing/2014/main" id="{91776DFF-1413-C549-A59C-D528A5060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57714" y="19762392"/>
                <a:ext cx="10618710" cy="3322437"/>
              </a:xfrm>
              <a:prstGeom prst="rect">
                <a:avLst/>
              </a:prstGeom>
              <a:blipFill>
                <a:blip r:embed="rId40"/>
                <a:stretch>
                  <a:fillRect t="-114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22117</TotalTime>
  <Words>501</Words>
  <Application>Microsoft Macintosh PowerPoint</Application>
  <PresentationFormat>Custom</PresentationFormat>
  <Paragraphs>130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Narrow</vt:lpstr>
      <vt:lpstr>Calibri</vt:lpstr>
      <vt:lpstr>Cambria Math</vt:lpstr>
      <vt:lpstr>Times New Roman</vt:lpstr>
      <vt:lpstr>Wingdings</vt:lpstr>
      <vt:lpstr>Office 主题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Microsoft Office User</cp:lastModifiedBy>
  <cp:revision>3176</cp:revision>
  <cp:lastPrinted>2016-09-05T09:10:31Z</cp:lastPrinted>
  <dcterms:created xsi:type="dcterms:W3CDTF">2010-09-16T05:02:04Z</dcterms:created>
  <dcterms:modified xsi:type="dcterms:W3CDTF">2019-05-07T06:52:49Z</dcterms:modified>
</cp:coreProperties>
</file>